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313" r:id="rId3"/>
    <p:sldId id="314" r:id="rId4"/>
    <p:sldId id="883" r:id="rId5"/>
    <p:sldId id="881" r:id="rId6"/>
    <p:sldId id="882" r:id="rId7"/>
    <p:sldId id="712" r:id="rId8"/>
    <p:sldId id="713" r:id="rId9"/>
    <p:sldId id="714" r:id="rId10"/>
    <p:sldId id="715" r:id="rId11"/>
    <p:sldId id="716" r:id="rId12"/>
    <p:sldId id="717" r:id="rId13"/>
    <p:sldId id="718" r:id="rId14"/>
    <p:sldId id="719" r:id="rId15"/>
    <p:sldId id="720" r:id="rId16"/>
    <p:sldId id="721" r:id="rId17"/>
    <p:sldId id="722" r:id="rId18"/>
    <p:sldId id="723" r:id="rId19"/>
    <p:sldId id="711" r:id="rId20"/>
    <p:sldId id="724" r:id="rId21"/>
    <p:sldId id="725" r:id="rId22"/>
    <p:sldId id="726" r:id="rId23"/>
    <p:sldId id="727" r:id="rId24"/>
    <p:sldId id="728" r:id="rId25"/>
    <p:sldId id="729" r:id="rId26"/>
    <p:sldId id="730" r:id="rId27"/>
    <p:sldId id="731" r:id="rId28"/>
    <p:sldId id="274" r:id="rId29"/>
    <p:sldId id="298" r:id="rId30"/>
    <p:sldId id="29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1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11 -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Satisfiability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Consider the following three clauses: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acc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Can you find an assignment of 0 and 1 to each of the three variables such that all three clauses evaluate to true (1)?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659" r="-2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559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satisfiability problem (SAT):</a:t>
            </a:r>
          </a:p>
          <a:p>
            <a:pPr lvl="1"/>
            <a:r>
              <a:rPr lang="en-US" dirty="0"/>
              <a:t>Given a set of clauses </a:t>
            </a:r>
            <a:r>
              <a:rPr lang="en-US" b="1" i="1" dirty="0"/>
              <a:t>C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C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 err="1"/>
              <a:t>C</a:t>
            </a:r>
            <a:r>
              <a:rPr lang="en-US" b="1" i="1" baseline="-25000" dirty="0" err="1"/>
              <a:t>k</a:t>
            </a:r>
            <a:r>
              <a:rPr lang="en-US" dirty="0"/>
              <a:t> over a set of variables {</a:t>
            </a:r>
            <a:r>
              <a:rPr lang="en-US" b="1" i="1" dirty="0"/>
              <a:t>x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x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dirty="0"/>
              <a:t>}, is there a satisfying truth assignment?</a:t>
            </a:r>
          </a:p>
          <a:p>
            <a:r>
              <a:rPr lang="en-US" dirty="0"/>
              <a:t>The 3-satisfiability problem (3-SAT) is a special case of SAT in which all clauses have exactly three terms:</a:t>
            </a:r>
          </a:p>
          <a:p>
            <a:pPr lvl="1"/>
            <a:r>
              <a:rPr lang="en-US" dirty="0"/>
              <a:t>Given a set of clauses </a:t>
            </a:r>
            <a:r>
              <a:rPr lang="en-US" b="1" i="1" dirty="0"/>
              <a:t>C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C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 err="1"/>
              <a:t>C</a:t>
            </a:r>
            <a:r>
              <a:rPr lang="en-US" b="1" i="1" baseline="-25000" dirty="0" err="1"/>
              <a:t>k</a:t>
            </a:r>
            <a:r>
              <a:rPr lang="en-US" dirty="0"/>
              <a:t>, each of length 3, over a set of variables {</a:t>
            </a:r>
            <a:r>
              <a:rPr lang="en-US" b="1" i="1" dirty="0"/>
              <a:t>x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x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dirty="0"/>
              <a:t>}, is there a satisfying truth assignment?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81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Reducing 3-SAT to independent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we reduce 3-SAT to independent set?</a:t>
            </a:r>
          </a:p>
          <a:p>
            <a:r>
              <a:rPr lang="en-US" dirty="0"/>
              <a:t>The problems seem completely different:</a:t>
            </a:r>
          </a:p>
          <a:p>
            <a:pPr lvl="1"/>
            <a:r>
              <a:rPr lang="en-US" dirty="0"/>
              <a:t>Assigning true or false to Boolean variables</a:t>
            </a:r>
          </a:p>
          <a:p>
            <a:pPr lvl="1"/>
            <a:r>
              <a:rPr lang="en-US" dirty="0"/>
              <a:t>Picking vertices that are not neighboring</a:t>
            </a:r>
          </a:p>
          <a:p>
            <a:r>
              <a:rPr lang="en-US" dirty="0"/>
              <a:t>We need some glue that can tie together these two (seemingly) different problems</a:t>
            </a:r>
          </a:p>
          <a:p>
            <a:r>
              <a:rPr lang="en-US" dirty="0"/>
              <a:t>Enter: gadgets</a:t>
            </a:r>
          </a:p>
          <a:p>
            <a:r>
              <a:rPr lang="en-US" dirty="0"/>
              <a:t>In this case, we're going to build Boolean constraints into the nodes and edges of a graph</a:t>
            </a:r>
          </a:p>
        </p:txBody>
      </p:sp>
    </p:spTree>
    <p:extLst>
      <p:ext uri="{BB962C8B-B14F-4D97-AF65-F5344CB8AC3E}">
        <p14:creationId xmlns:p14="http://schemas.microsoft.com/office/powerpoint/2010/main" val="125234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3-SAT ≤</a:t>
            </a:r>
            <a:r>
              <a:rPr lang="en-US" i="1" baseline="-25000" dirty="0"/>
              <a:t>P</a:t>
            </a:r>
            <a:r>
              <a:rPr lang="en-US" dirty="0"/>
              <a:t> independent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Proof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We have a black box for independent set and want to solve an instance of 3-SAT consisting of variables {</a:t>
            </a:r>
            <a:r>
              <a:rPr lang="en-US" b="1" i="1" dirty="0"/>
              <a:t>x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x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dirty="0"/>
              <a:t>} and clauses </a:t>
            </a:r>
            <a:r>
              <a:rPr lang="en-US" b="1" i="1" dirty="0"/>
              <a:t>C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C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b="1" i="1" dirty="0"/>
              <a:t>C</a:t>
            </a:r>
            <a:r>
              <a:rPr lang="en-US" b="1" i="1" baseline="-25000" dirty="0"/>
              <a:t>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Because terms are </a:t>
            </a:r>
            <a:r>
              <a:rPr lang="en-US" dirty="0" err="1"/>
              <a:t>ORed</a:t>
            </a:r>
            <a:r>
              <a:rPr lang="en-US" dirty="0"/>
              <a:t> together in clauses, we only need to pick one term per clause to be true</a:t>
            </a:r>
          </a:p>
          <a:p>
            <a:pPr lvl="1"/>
            <a:r>
              <a:rPr lang="en-US" dirty="0"/>
              <a:t>We need to pick one that doesn't have a </a:t>
            </a:r>
            <a:r>
              <a:rPr lang="en-US" b="1" dirty="0"/>
              <a:t>conflict</a:t>
            </a:r>
            <a:r>
              <a:rPr lang="en-US" dirty="0"/>
              <a:t> with a term in another clause.</a:t>
            </a:r>
          </a:p>
          <a:p>
            <a:pPr lvl="1"/>
            <a:r>
              <a:rPr lang="en-US" dirty="0"/>
              <a:t>A term has a conflict if it is the negation of the term we pick.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5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Construct a graph with 3</a:t>
            </a:r>
            <a:r>
              <a:rPr lang="en-US" b="1" i="1" dirty="0"/>
              <a:t>k</a:t>
            </a:r>
            <a:r>
              <a:rPr lang="en-US" dirty="0"/>
              <a:t> nodes grouped into </a:t>
            </a:r>
            <a:r>
              <a:rPr lang="en-US" b="1" i="1" dirty="0"/>
              <a:t>k</a:t>
            </a:r>
            <a:r>
              <a:rPr lang="en-US" dirty="0"/>
              <a:t> triangles such that each triangle contains nodes corresponding to each term in a clause, each connected by edges.</a:t>
            </a:r>
          </a:p>
          <a:p>
            <a:r>
              <a:rPr lang="en-US" dirty="0"/>
              <a:t>In other words, for </a:t>
            </a:r>
            <a:r>
              <a:rPr lang="en-US" b="1" i="1" dirty="0" err="1"/>
              <a:t>i</a:t>
            </a:r>
            <a:r>
              <a:rPr lang="en-US" dirty="0"/>
              <a:t> = 1, 2,…, </a:t>
            </a:r>
            <a:r>
              <a:rPr lang="en-US" b="1" i="1" dirty="0"/>
              <a:t>k</a:t>
            </a:r>
            <a:r>
              <a:rPr lang="en-US" dirty="0"/>
              <a:t>, we construct vertices </a:t>
            </a:r>
            <a:r>
              <a:rPr lang="en-US" b="1" i="1" dirty="0"/>
              <a:t>v</a:t>
            </a:r>
            <a:r>
              <a:rPr lang="en-US" b="1" i="1" baseline="-25000" dirty="0"/>
              <a:t>i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b="1" i="1" dirty="0"/>
              <a:t>v</a:t>
            </a:r>
            <a:r>
              <a:rPr lang="en-US" b="1" i="1" baseline="-25000" dirty="0"/>
              <a:t>i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b="1" i="1" dirty="0"/>
              <a:t>v</a:t>
            </a:r>
            <a:r>
              <a:rPr lang="en-US" b="1" i="1" baseline="-25000" dirty="0"/>
              <a:t>i</a:t>
            </a:r>
            <a:r>
              <a:rPr lang="en-US" baseline="-25000" dirty="0"/>
              <a:t>3</a:t>
            </a:r>
            <a:r>
              <a:rPr lang="en-US" dirty="0"/>
              <a:t>, joined by edges.</a:t>
            </a:r>
          </a:p>
          <a:p>
            <a:r>
              <a:rPr lang="en-US" dirty="0"/>
              <a:t>Each vertex is labeled </a:t>
            </a:r>
            <a:r>
              <a:rPr lang="en-US" b="1" i="1" dirty="0" err="1"/>
              <a:t>v</a:t>
            </a:r>
            <a:r>
              <a:rPr lang="en-US" b="1" i="1" baseline="-25000" dirty="0" err="1"/>
              <a:t>ij</a:t>
            </a:r>
            <a:r>
              <a:rPr lang="en-US" dirty="0"/>
              <a:t>, meaning term </a:t>
            </a:r>
            <a:r>
              <a:rPr lang="en-US" b="1" i="1" dirty="0"/>
              <a:t>j</a:t>
            </a:r>
            <a:r>
              <a:rPr lang="en-US" dirty="0"/>
              <a:t> from clause </a:t>
            </a:r>
            <a:r>
              <a:rPr lang="en-US" b="1" i="1" dirty="0"/>
              <a:t>C</a:t>
            </a:r>
            <a:r>
              <a:rPr lang="en-US" b="1" i="1" baseline="-25000" dirty="0"/>
              <a:t>i</a:t>
            </a:r>
            <a:r>
              <a:rPr lang="en-US" dirty="0"/>
              <a:t>.</a:t>
            </a:r>
          </a:p>
          <a:p>
            <a:r>
              <a:rPr lang="en-US" dirty="0"/>
              <a:t>No vertices in an independent set are joined to each other; thus, no two vertices in each clause could be in the independent set.</a:t>
            </a:r>
          </a:p>
        </p:txBody>
      </p:sp>
    </p:spTree>
    <p:extLst>
      <p:ext uri="{BB962C8B-B14F-4D97-AF65-F5344CB8AC3E}">
        <p14:creationId xmlns:p14="http://schemas.microsoft.com/office/powerpoint/2010/main" val="300000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Although we have guaranteed that no two terms in a clause will be part of an independent set, we have not prevented conflicts.</a:t>
            </a:r>
          </a:p>
          <a:p>
            <a:r>
              <a:rPr lang="en-US" dirty="0"/>
              <a:t>For each two terms that conflict, we add an edge between them as well.</a:t>
            </a:r>
          </a:p>
          <a:p>
            <a:r>
              <a:rPr lang="en-US" dirty="0"/>
              <a:t>We claim that the original 3-SAT instance is </a:t>
            </a:r>
            <a:r>
              <a:rPr lang="en-US" dirty="0" err="1"/>
              <a:t>satisfiable</a:t>
            </a:r>
            <a:r>
              <a:rPr lang="en-US" dirty="0"/>
              <a:t> if and only if the graph we constructed has an independent set of size at least </a:t>
            </a:r>
            <a:r>
              <a:rPr lang="en-US" b="1" i="1" dirty="0"/>
              <a:t>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968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the 3-SAT instance is </a:t>
                </a:r>
                <a:r>
                  <a:rPr lang="en-US" dirty="0" err="1"/>
                  <a:t>satisfiable</a:t>
                </a:r>
                <a:r>
                  <a:rPr lang="en-US" dirty="0"/>
                  <a:t>, each triangle in our graph contains at least one node whose label evaluates to 1.  Let </a:t>
                </a:r>
                <a:r>
                  <a:rPr lang="en-US" b="1" i="1" dirty="0"/>
                  <a:t>S</a:t>
                </a:r>
                <a:r>
                  <a:rPr lang="en-US" dirty="0"/>
                  <a:t> be a set consisting of one such node from each triangle.</a:t>
                </a:r>
              </a:p>
              <a:p>
                <a:r>
                  <a:rPr lang="en-US" b="1" i="1" dirty="0"/>
                  <a:t>S</a:t>
                </a:r>
                <a:r>
                  <a:rPr lang="en-US" dirty="0"/>
                  <a:t> is independent, because if there were an edge between two nodes </a:t>
                </a:r>
                <a:r>
                  <a:rPr lang="en-US" b="1" i="1" dirty="0"/>
                  <a:t>u</a:t>
                </a:r>
                <a:r>
                  <a:rPr lang="en-US" dirty="0"/>
                  <a:t>, </a:t>
                </a:r>
                <a:r>
                  <a:rPr lang="en-US" b="1" i="1" dirty="0"/>
                  <a:t>v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S, the labels of </a:t>
                </a:r>
                <a:r>
                  <a:rPr lang="en-US" b="1" i="1" dirty="0"/>
                  <a:t>u</a:t>
                </a:r>
                <a:r>
                  <a:rPr lang="en-US" dirty="0"/>
                  <a:t> and </a:t>
                </a:r>
                <a:r>
                  <a:rPr lang="en-US" b="1" i="1" dirty="0"/>
                  <a:t>v</a:t>
                </a:r>
                <a:r>
                  <a:rPr lang="en-US" dirty="0"/>
                  <a:t> would conflict, but that can't happen, since they both evaluate to 1.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659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441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In the other direction, suppose our graph has an independent set </a:t>
                </a:r>
                <a:r>
                  <a:rPr lang="en-US" b="1" i="1" dirty="0"/>
                  <a:t>S</a:t>
                </a:r>
                <a:r>
                  <a:rPr lang="en-US" dirty="0"/>
                  <a:t> of size at least </a:t>
                </a:r>
                <a:r>
                  <a:rPr lang="en-US" b="1" i="1" dirty="0"/>
                  <a:t>k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First, it must be exactly </a:t>
                </a:r>
                <a:r>
                  <a:rPr lang="en-US" b="1" i="1" dirty="0"/>
                  <a:t>k</a:t>
                </a:r>
                <a:r>
                  <a:rPr lang="en-US" dirty="0"/>
                  <a:t>, because it can't be more without including more than one per triangle.</a:t>
                </a:r>
              </a:p>
              <a:p>
                <a:r>
                  <a:rPr lang="en-US" dirty="0"/>
                  <a:t>Thus, it must include exactly one per triangle.</a:t>
                </a:r>
              </a:p>
              <a:p>
                <a:r>
                  <a:rPr lang="en-US" dirty="0"/>
                  <a:t>There is a truth assignment that satisfies all clauses, specifically:</a:t>
                </a:r>
              </a:p>
              <a:p>
                <a:pPr lvl="1"/>
                <a:r>
                  <a:rPr lang="en-US" dirty="0"/>
                  <a:t>If neither label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nor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is in </a:t>
                </a:r>
                <a:r>
                  <a:rPr lang="en-US" b="1" i="1" dirty="0"/>
                  <a:t>S</a:t>
                </a:r>
                <a:r>
                  <a:rPr lang="en-US" dirty="0"/>
                  <a:t>, arbitrarily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1</a:t>
                </a:r>
              </a:p>
              <a:p>
                <a:pPr lvl="1"/>
                <a:r>
                  <a:rPr lang="en-US" dirty="0"/>
                  <a:t>Otherwise, one of them is in </a:t>
                </a:r>
                <a:r>
                  <a:rPr lang="en-US" b="1" i="1" dirty="0"/>
                  <a:t>S</a:t>
                </a:r>
              </a:p>
              <a:p>
                <a:pPr lvl="2"/>
                <a:r>
                  <a:rPr lang="en-US" dirty="0"/>
                  <a:t>If label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in </a:t>
                </a:r>
                <a:r>
                  <a:rPr lang="en-US" b="1" i="1" dirty="0"/>
                  <a:t>S</a:t>
                </a:r>
                <a:r>
                  <a:rPr lang="en-US" dirty="0"/>
                  <a:t>, we set it to 1, otherwise we set it to 0</a:t>
                </a:r>
              </a:p>
              <a:p>
                <a:pPr marL="118872" indent="0">
                  <a:buNone/>
                </a:pPr>
                <a:r>
                  <a:rPr lang="en-US" dirty="0"/>
                  <a:t>∎</a:t>
                </a:r>
              </a:p>
              <a:p>
                <a:pPr marL="768096" lvl="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56"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417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 about reductions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NP-complete problem has had other NP-complete problems reduced to it</a:t>
            </a:r>
          </a:p>
          <a:p>
            <a:r>
              <a:rPr lang="en-US" dirty="0"/>
              <a:t>Coming up with clever gadgets that allow the reduction is hard</a:t>
            </a:r>
          </a:p>
          <a:p>
            <a:pPr lvl="1"/>
            <a:r>
              <a:rPr lang="en-US" dirty="0"/>
              <a:t>Countless papers proposing gadgets have been published</a:t>
            </a:r>
          </a:p>
          <a:p>
            <a:r>
              <a:rPr lang="en-US" dirty="0"/>
              <a:t>Reductions are transitive</a:t>
            </a:r>
          </a:p>
          <a:p>
            <a:pPr lvl="1"/>
            <a:r>
              <a:rPr lang="en-US" dirty="0"/>
              <a:t>If </a:t>
            </a:r>
            <a:r>
              <a:rPr lang="en-US" b="1" i="1" dirty="0"/>
              <a:t>Z</a:t>
            </a:r>
            <a:r>
              <a:rPr lang="en-US" dirty="0"/>
              <a:t> ≤</a:t>
            </a:r>
            <a:r>
              <a:rPr lang="en-US" i="1" baseline="-25000" dirty="0"/>
              <a:t>P </a:t>
            </a:r>
            <a:r>
              <a:rPr lang="en-US" b="1" i="1" dirty="0"/>
              <a:t>Y</a:t>
            </a:r>
            <a:r>
              <a:rPr lang="en-US" dirty="0"/>
              <a:t> and </a:t>
            </a:r>
            <a:r>
              <a:rPr lang="en-US" b="1" i="1" dirty="0"/>
              <a:t>Y</a:t>
            </a:r>
            <a:r>
              <a:rPr lang="en-US" dirty="0"/>
              <a:t> ≤</a:t>
            </a:r>
            <a:r>
              <a:rPr lang="en-US" i="1" baseline="-25000" dirty="0"/>
              <a:t>P</a:t>
            </a:r>
            <a:r>
              <a:rPr lang="en-US" dirty="0"/>
              <a:t> </a:t>
            </a:r>
            <a:r>
              <a:rPr lang="en-US" b="1" i="1" dirty="0"/>
              <a:t>X</a:t>
            </a:r>
            <a:r>
              <a:rPr lang="en-US" dirty="0"/>
              <a:t>, then </a:t>
            </a:r>
            <a:r>
              <a:rPr lang="en-US" b="1" i="1" dirty="0"/>
              <a:t>Z</a:t>
            </a:r>
            <a:r>
              <a:rPr lang="en-US" dirty="0"/>
              <a:t> ≤</a:t>
            </a:r>
            <a:r>
              <a:rPr lang="en-US" i="1" baseline="-25000" dirty="0"/>
              <a:t>P</a:t>
            </a:r>
            <a:r>
              <a:rPr lang="en-US" dirty="0"/>
              <a:t> </a:t>
            </a:r>
            <a:r>
              <a:rPr lang="en-US" b="1" i="1" dirty="0"/>
              <a:t>X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65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Certification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41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Polynomial-time reductions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problem NP?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something that sets apart problems that are NP-complete from other problems that (probably) take exponential time?</a:t>
            </a:r>
          </a:p>
          <a:p>
            <a:r>
              <a:rPr lang="en-US" dirty="0"/>
              <a:t>Yes!</a:t>
            </a:r>
          </a:p>
          <a:p>
            <a:r>
              <a:rPr lang="en-US" dirty="0"/>
              <a:t>It's easy to prove that you have an answer for one</a:t>
            </a:r>
          </a:p>
          <a:p>
            <a:r>
              <a:rPr lang="en-US" dirty="0"/>
              <a:t>In other words, they're easy to </a:t>
            </a:r>
            <a:r>
              <a:rPr lang="en-US" b="1" dirty="0"/>
              <a:t>check</a:t>
            </a:r>
          </a:p>
        </p:txBody>
      </p:sp>
    </p:spTree>
    <p:extLst>
      <p:ext uri="{BB962C8B-B14F-4D97-AF65-F5344CB8AC3E}">
        <p14:creationId xmlns:p14="http://schemas.microsoft.com/office/powerpoint/2010/main" val="402636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Does this graph have an independent set of size at least </a:t>
            </a:r>
            <a:r>
              <a:rPr lang="en-US" b="1" i="1" dirty="0"/>
              <a:t>k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you show me a set of vertices, claiming they're independent, it's easy to check that they are</a:t>
            </a:r>
          </a:p>
          <a:p>
            <a:r>
              <a:rPr lang="en-US" dirty="0"/>
              <a:t>Can this 3-SAT be satisfied?</a:t>
            </a:r>
          </a:p>
          <a:p>
            <a:pPr lvl="1"/>
            <a:r>
              <a:rPr lang="en-US" dirty="0"/>
              <a:t>If you give me a truth assignment to variables, it's easy to check that every clause is true</a:t>
            </a:r>
          </a:p>
          <a:p>
            <a:r>
              <a:rPr lang="en-US" dirty="0"/>
              <a:t>Can you put a set of objects with at least value </a:t>
            </a:r>
            <a:r>
              <a:rPr lang="en-US" b="1" i="1" dirty="0"/>
              <a:t>v</a:t>
            </a:r>
            <a:r>
              <a:rPr lang="en-US" dirty="0"/>
              <a:t> into this knapsack?</a:t>
            </a:r>
          </a:p>
          <a:p>
            <a:pPr lvl="1"/>
            <a:r>
              <a:rPr lang="en-US" dirty="0"/>
              <a:t>If you show me the objects, it's easy  to check that they have the given value and fit in the knapsack</a:t>
            </a:r>
          </a:p>
          <a:p>
            <a:r>
              <a:rPr lang="en-US" dirty="0"/>
              <a:t>It's hard to </a:t>
            </a:r>
            <a:r>
              <a:rPr lang="en-US" b="1" dirty="0"/>
              <a:t>find</a:t>
            </a:r>
            <a:r>
              <a:rPr lang="en-US" dirty="0"/>
              <a:t> these solutions, but they're easy to </a:t>
            </a:r>
            <a:r>
              <a:rPr lang="en-US" b="1" dirty="0"/>
              <a:t>check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9578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and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Input to a problem will be encoded as a finite (binary) string </a:t>
                </a:r>
                <a:r>
                  <a:rPr lang="en-US" b="1" i="1" dirty="0"/>
                  <a:t>s</a:t>
                </a:r>
              </a:p>
              <a:p>
                <a:r>
                  <a:rPr lang="en-US" dirty="0"/>
                  <a:t>The length of </a:t>
                </a:r>
                <a:r>
                  <a:rPr lang="en-US" b="1" i="1" dirty="0"/>
                  <a:t>s</a:t>
                </a:r>
                <a:r>
                  <a:rPr lang="en-US" dirty="0"/>
                  <a:t> is |</a:t>
                </a:r>
                <a:r>
                  <a:rPr lang="en-US" b="1" i="1" dirty="0"/>
                  <a:t>s</a:t>
                </a:r>
                <a:r>
                  <a:rPr lang="en-US" dirty="0"/>
                  <a:t>|</a:t>
                </a:r>
              </a:p>
              <a:p>
                <a:r>
                  <a:rPr lang="en-US" dirty="0"/>
                  <a:t>For a decision problem, an algorithm </a:t>
                </a:r>
                <a:r>
                  <a:rPr lang="en-US" b="1" i="1" dirty="0"/>
                  <a:t>A</a:t>
                </a:r>
                <a:r>
                  <a:rPr lang="en-US" dirty="0"/>
                  <a:t> receives an input string and returns "yes" or "no"</a:t>
                </a:r>
              </a:p>
              <a:p>
                <a:pPr lvl="1"/>
                <a:r>
                  <a:rPr lang="en-US" dirty="0"/>
                  <a:t>This output is </a:t>
                </a:r>
                <a:r>
                  <a:rPr lang="en-US" b="1" i="1" dirty="0"/>
                  <a:t>A</a:t>
                </a:r>
                <a:r>
                  <a:rPr lang="en-US" dirty="0"/>
                  <a:t>(</a:t>
                </a:r>
                <a:r>
                  <a:rPr lang="en-US" b="1" i="1" dirty="0"/>
                  <a:t>s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A decision problem </a:t>
                </a:r>
                <a:r>
                  <a:rPr lang="en-US" b="1" i="1" dirty="0"/>
                  <a:t>X</a:t>
                </a:r>
                <a:r>
                  <a:rPr lang="en-US" dirty="0"/>
                  <a:t> is the set of strings for which the answer is "yes"</a:t>
                </a:r>
              </a:p>
              <a:p>
                <a:r>
                  <a:rPr lang="en-US" b="1" i="1" dirty="0"/>
                  <a:t>A</a:t>
                </a:r>
                <a:r>
                  <a:rPr lang="en-US" dirty="0"/>
                  <a:t> </a:t>
                </a:r>
                <a:r>
                  <a:rPr lang="en-US" b="1" dirty="0"/>
                  <a:t>solves</a:t>
                </a:r>
                <a:r>
                  <a:rPr lang="en-US" dirty="0"/>
                  <a:t> the problem </a:t>
                </a:r>
                <a:r>
                  <a:rPr lang="en-US" b="1" i="1" dirty="0"/>
                  <a:t>X</a:t>
                </a:r>
                <a:r>
                  <a:rPr lang="en-US" dirty="0"/>
                  <a:t> if for all strings </a:t>
                </a:r>
                <a:r>
                  <a:rPr lang="en-US" b="1" i="1" dirty="0"/>
                  <a:t>s</a:t>
                </a:r>
                <a:r>
                  <a:rPr lang="en-US" dirty="0"/>
                  <a:t>, </a:t>
                </a:r>
                <a:r>
                  <a:rPr lang="en-US" b="1" i="1" dirty="0"/>
                  <a:t>A</a:t>
                </a:r>
                <a:r>
                  <a:rPr lang="en-US" dirty="0"/>
                  <a:t>(</a:t>
                </a:r>
                <a:r>
                  <a:rPr lang="en-US" b="1" i="1" dirty="0"/>
                  <a:t>s</a:t>
                </a:r>
                <a:r>
                  <a:rPr lang="en-US" dirty="0"/>
                  <a:t>) = "yes" if and only if </a:t>
                </a:r>
                <a:r>
                  <a:rPr lang="en-US" b="1" i="1" dirty="0"/>
                  <a:t>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i="1" dirty="0"/>
                  <a:t>X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611" b="-2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59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class of problems 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Formally, an algorithm </a:t>
            </a:r>
            <a:r>
              <a:rPr lang="en-US" b="1" i="1" dirty="0"/>
              <a:t>A</a:t>
            </a:r>
            <a:r>
              <a:rPr lang="en-US" dirty="0"/>
              <a:t> has polynomial running time if</a:t>
            </a:r>
          </a:p>
          <a:p>
            <a:pPr lvl="1"/>
            <a:r>
              <a:rPr lang="en-US" dirty="0"/>
              <a:t>There  is a polynomial function </a:t>
            </a:r>
            <a:r>
              <a:rPr lang="en-US" b="1" i="1" dirty="0"/>
              <a:t>p</a:t>
            </a:r>
            <a:r>
              <a:rPr lang="en-US" dirty="0"/>
              <a:t>(</a:t>
            </a:r>
            <a:r>
              <a:rPr lang="en-US" b="1" i="1" dirty="0"/>
              <a:t>x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Such that, for every input string </a:t>
            </a:r>
            <a:r>
              <a:rPr lang="en-US" b="1" i="1" dirty="0"/>
              <a:t>s</a:t>
            </a:r>
            <a:r>
              <a:rPr lang="en-US" dirty="0"/>
              <a:t>, the algorithm </a:t>
            </a:r>
            <a:r>
              <a:rPr lang="en-US" b="1" i="1" dirty="0"/>
              <a:t>A</a:t>
            </a:r>
            <a:r>
              <a:rPr lang="en-US" dirty="0"/>
              <a:t> terminates on </a:t>
            </a:r>
            <a:r>
              <a:rPr lang="en-US" b="1" i="1" dirty="0"/>
              <a:t>s</a:t>
            </a:r>
            <a:r>
              <a:rPr lang="en-US" dirty="0"/>
              <a:t> in at most O(</a:t>
            </a:r>
            <a:r>
              <a:rPr lang="en-US" b="1" i="1" dirty="0"/>
              <a:t>p</a:t>
            </a:r>
            <a:r>
              <a:rPr lang="en-US" dirty="0"/>
              <a:t>(|</a:t>
            </a:r>
            <a:r>
              <a:rPr lang="en-US" b="1" i="1" dirty="0"/>
              <a:t>s</a:t>
            </a:r>
            <a:r>
              <a:rPr lang="en-US" dirty="0"/>
              <a:t>|)) steps</a:t>
            </a:r>
          </a:p>
          <a:p>
            <a:r>
              <a:rPr lang="en-US" dirty="0"/>
              <a:t>Thus, </a:t>
            </a:r>
            <a:r>
              <a:rPr lang="en-US" b="1" dirty="0"/>
              <a:t>P</a:t>
            </a:r>
            <a:r>
              <a:rPr lang="en-US" dirty="0"/>
              <a:t> is the set of all decision problems </a:t>
            </a:r>
            <a:r>
              <a:rPr lang="en-US" b="1" i="1" dirty="0"/>
              <a:t>X</a:t>
            </a:r>
            <a:r>
              <a:rPr lang="en-US" dirty="0"/>
              <a:t> for which there is an algorithm </a:t>
            </a:r>
            <a:r>
              <a:rPr lang="en-US" b="1" i="1" dirty="0"/>
              <a:t>A</a:t>
            </a:r>
            <a:r>
              <a:rPr lang="en-US" dirty="0"/>
              <a:t> with polynomial running time that  solves </a:t>
            </a:r>
            <a:r>
              <a:rPr lang="en-US" b="1" i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61883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certification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i="1" dirty="0"/>
                  <a:t>B</a:t>
                </a:r>
                <a:r>
                  <a:rPr lang="en-US" dirty="0"/>
                  <a:t> is an </a:t>
                </a:r>
                <a:r>
                  <a:rPr lang="en-US" b="1" dirty="0"/>
                  <a:t>efficient certifier</a:t>
                </a:r>
                <a:r>
                  <a:rPr lang="en-US" dirty="0"/>
                  <a:t> for a problem </a:t>
                </a:r>
                <a:r>
                  <a:rPr lang="en-US" b="1" i="1" dirty="0"/>
                  <a:t>X</a:t>
                </a:r>
                <a:r>
                  <a:rPr lang="en-US" dirty="0"/>
                  <a:t> if:</a:t>
                </a:r>
              </a:p>
              <a:p>
                <a:pPr lvl="1"/>
                <a:r>
                  <a:rPr lang="en-US" b="1" i="1" dirty="0"/>
                  <a:t>B</a:t>
                </a:r>
                <a:r>
                  <a:rPr lang="en-US" dirty="0"/>
                  <a:t> is a polynomial-time algorithm that takes two input arguments </a:t>
                </a:r>
                <a:r>
                  <a:rPr lang="en-US" b="1" i="1" dirty="0"/>
                  <a:t>s</a:t>
                </a:r>
                <a:r>
                  <a:rPr lang="en-US" dirty="0"/>
                  <a:t> and </a:t>
                </a:r>
                <a:r>
                  <a:rPr lang="en-US" b="1" i="1" dirty="0"/>
                  <a:t>t</a:t>
                </a:r>
              </a:p>
              <a:p>
                <a:pPr lvl="1"/>
                <a:r>
                  <a:rPr lang="en-US" dirty="0"/>
                  <a:t>There is a polynomial function </a:t>
                </a:r>
                <a:r>
                  <a:rPr lang="en-US" b="1" i="1" dirty="0"/>
                  <a:t>p</a:t>
                </a:r>
                <a:r>
                  <a:rPr lang="en-US" dirty="0"/>
                  <a:t>(</a:t>
                </a:r>
                <a:r>
                  <a:rPr lang="en-US" b="1" i="1" dirty="0"/>
                  <a:t>x</a:t>
                </a:r>
                <a:r>
                  <a:rPr lang="en-US" dirty="0"/>
                  <a:t>) such that, for every string </a:t>
                </a:r>
                <a:r>
                  <a:rPr lang="en-US" b="1" i="1" dirty="0"/>
                  <a:t>s</a:t>
                </a:r>
                <a:r>
                  <a:rPr lang="en-US" dirty="0"/>
                  <a:t>, we have </a:t>
                </a:r>
                <a:r>
                  <a:rPr lang="en-US" b="1" i="1" dirty="0"/>
                  <a:t>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i="1" dirty="0"/>
                  <a:t>X</a:t>
                </a:r>
                <a:r>
                  <a:rPr lang="en-US" dirty="0"/>
                  <a:t> if and only if there exists a string </a:t>
                </a:r>
                <a:r>
                  <a:rPr lang="en-US" b="1" i="1" dirty="0"/>
                  <a:t>t</a:t>
                </a:r>
                <a:r>
                  <a:rPr lang="en-US" dirty="0"/>
                  <a:t> such that |</a:t>
                </a:r>
                <a:r>
                  <a:rPr lang="en-US" b="1" i="1" dirty="0"/>
                  <a:t>t</a:t>
                </a:r>
                <a:r>
                  <a:rPr lang="en-US" dirty="0"/>
                  <a:t>| ≤ </a:t>
                </a:r>
                <a:r>
                  <a:rPr lang="en-US" b="1" i="1" dirty="0"/>
                  <a:t>p</a:t>
                </a:r>
                <a:r>
                  <a:rPr lang="en-US" dirty="0"/>
                  <a:t>(|</a:t>
                </a:r>
                <a:r>
                  <a:rPr lang="en-US" b="1" i="1" dirty="0"/>
                  <a:t>s</a:t>
                </a:r>
                <a:r>
                  <a:rPr lang="en-US" dirty="0"/>
                  <a:t>|) and </a:t>
                </a:r>
                <a:r>
                  <a:rPr lang="en-US" b="1" i="1" dirty="0"/>
                  <a:t>B</a:t>
                </a:r>
                <a:r>
                  <a:rPr lang="en-US" dirty="0"/>
                  <a:t>(</a:t>
                </a:r>
                <a:r>
                  <a:rPr lang="en-US" b="1" i="1" dirty="0" err="1"/>
                  <a:t>s</a:t>
                </a:r>
                <a:r>
                  <a:rPr lang="en-US" dirty="0" err="1"/>
                  <a:t>,</a:t>
                </a:r>
                <a:r>
                  <a:rPr lang="en-US" b="1" i="1" dirty="0" err="1"/>
                  <a:t>t</a:t>
                </a:r>
                <a:r>
                  <a:rPr lang="en-US" dirty="0"/>
                  <a:t>) = "yes"</a:t>
                </a:r>
              </a:p>
              <a:p>
                <a:r>
                  <a:rPr lang="en-US" b="1" i="1" dirty="0"/>
                  <a:t>B</a:t>
                </a:r>
                <a:r>
                  <a:rPr lang="en-US" dirty="0"/>
                  <a:t> can evaluate a "proof" </a:t>
                </a:r>
                <a:r>
                  <a:rPr lang="en-US" b="1" i="1" dirty="0"/>
                  <a:t>t</a:t>
                </a:r>
                <a:r>
                  <a:rPr lang="en-US" dirty="0"/>
                  <a:t> for input </a:t>
                </a:r>
                <a:r>
                  <a:rPr lang="en-US" b="1" i="1" dirty="0"/>
                  <a:t>s</a:t>
                </a:r>
              </a:p>
              <a:p>
                <a:r>
                  <a:rPr lang="en-US" dirty="0"/>
                  <a:t>You could use </a:t>
                </a:r>
                <a:r>
                  <a:rPr lang="en-US" b="1" i="1" dirty="0"/>
                  <a:t>B</a:t>
                </a:r>
                <a:r>
                  <a:rPr lang="en-US" dirty="0"/>
                  <a:t> as part of a brute force approach, trying lots of strings </a:t>
                </a:r>
                <a:r>
                  <a:rPr lang="en-US" b="1" i="1" dirty="0"/>
                  <a:t>t</a:t>
                </a:r>
                <a:r>
                  <a:rPr lang="en-US" dirty="0"/>
                  <a:t> to see if they work for </a:t>
                </a:r>
                <a:r>
                  <a:rPr lang="en-US" b="1" i="1" dirty="0"/>
                  <a:t>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860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class of problems NP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NP</a:t>
                </a:r>
                <a:r>
                  <a:rPr lang="en-US" dirty="0"/>
                  <a:t> is the set of all problems for which there  exists an efficient certifier</a:t>
                </a:r>
              </a:p>
              <a:p>
                <a:r>
                  <a:rPr lang="en-US" dirty="0"/>
                  <a:t>Note that </a:t>
                </a:r>
                <a:r>
                  <a:rPr lang="en-US" b="1" dirty="0"/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dirty="0"/>
                  <a:t>NP</a:t>
                </a:r>
              </a:p>
              <a:p>
                <a:pPr lvl="1"/>
                <a:r>
                  <a:rPr lang="en-US" dirty="0"/>
                  <a:t>Why?</a:t>
                </a:r>
              </a:p>
              <a:p>
                <a:pPr lvl="1"/>
                <a:r>
                  <a:rPr lang="en-US" dirty="0"/>
                  <a:t>We can make an efficient certifier by simply using an efficient solver</a:t>
                </a:r>
              </a:p>
              <a:p>
                <a:pPr lvl="1"/>
                <a:r>
                  <a:rPr lang="en-US" dirty="0"/>
                  <a:t>Such a certifier could even ignore string </a:t>
                </a:r>
                <a:r>
                  <a:rPr lang="en-US" b="1" i="1" dirty="0"/>
                  <a:t>t</a:t>
                </a:r>
                <a:r>
                  <a:rPr lang="en-US" dirty="0"/>
                  <a:t> and check </a:t>
                </a:r>
                <a:r>
                  <a:rPr lang="en-US" b="1" i="1" dirty="0"/>
                  <a:t>s</a:t>
                </a:r>
                <a:r>
                  <a:rPr lang="en-US" dirty="0"/>
                  <a:t> on its own</a:t>
                </a:r>
              </a:p>
              <a:p>
                <a:r>
                  <a:rPr lang="en-US" b="1" dirty="0"/>
                  <a:t>NP</a:t>
                </a:r>
                <a:r>
                  <a:rPr lang="en-US" dirty="0"/>
                  <a:t> is an abbreviation for "nondeterministic polynomial" because, for a machine that can </a:t>
                </a:r>
                <a:r>
                  <a:rPr lang="en-US" dirty="0" err="1"/>
                  <a:t>nondeterministically</a:t>
                </a:r>
                <a:r>
                  <a:rPr lang="en-US" dirty="0"/>
                  <a:t> explore all paths at the same time, checking a solution and finding a solution take the same time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214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 = NP?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problem in </a:t>
            </a:r>
            <a:r>
              <a:rPr lang="en-US" b="1" dirty="0"/>
              <a:t>NP</a:t>
            </a:r>
            <a:r>
              <a:rPr lang="en-US" dirty="0"/>
              <a:t> that is not in </a:t>
            </a:r>
            <a:r>
              <a:rPr lang="en-US" b="1" dirty="0"/>
              <a:t>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Many computer scientists believe that this is true</a:t>
            </a:r>
          </a:p>
          <a:p>
            <a:pPr lvl="1"/>
            <a:r>
              <a:rPr lang="en-US" dirty="0"/>
              <a:t>All </a:t>
            </a:r>
            <a:r>
              <a:rPr lang="en-US" b="1" dirty="0"/>
              <a:t>NP-complete</a:t>
            </a:r>
            <a:r>
              <a:rPr lang="en-US" dirty="0"/>
              <a:t> problems are believed to be too hard to solve in polynomial time</a:t>
            </a:r>
          </a:p>
          <a:p>
            <a:pPr lvl="1"/>
            <a:r>
              <a:rPr lang="en-US" dirty="0"/>
              <a:t>Other problems like factoring might not be as hard as </a:t>
            </a:r>
            <a:r>
              <a:rPr lang="en-US" b="1" dirty="0"/>
              <a:t>NP-complete</a:t>
            </a:r>
            <a:r>
              <a:rPr lang="en-US" dirty="0"/>
              <a:t> but might not be in </a:t>
            </a:r>
            <a:r>
              <a:rPr lang="en-US" b="1" dirty="0"/>
              <a:t>P</a:t>
            </a:r>
            <a:r>
              <a:rPr lang="en-US" dirty="0"/>
              <a:t> either</a:t>
            </a:r>
          </a:p>
          <a:p>
            <a:r>
              <a:rPr lang="en-US" dirty="0"/>
              <a:t>People have tried really hard to solve </a:t>
            </a:r>
            <a:r>
              <a:rPr lang="en-US" b="1" dirty="0"/>
              <a:t>NP-complete</a:t>
            </a:r>
            <a:r>
              <a:rPr lang="en-US" dirty="0"/>
              <a:t> problems in polynomial time…and failed</a:t>
            </a:r>
          </a:p>
        </p:txBody>
      </p:sp>
    </p:spTree>
    <p:extLst>
      <p:ext uri="{BB962C8B-B14F-4D97-AF65-F5344CB8AC3E}">
        <p14:creationId xmlns:p14="http://schemas.microsoft.com/office/powerpoint/2010/main" val="53063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Thoughts about NP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11277600" cy="495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182880" bIns="91440" rtlCol="0">
            <a:normAutofit fontScale="92500"/>
          </a:bodyPr>
          <a:lstStyle/>
          <a:p>
            <a:pPr marL="118872" indent="0">
              <a:buNone/>
            </a:pPr>
            <a:r>
              <a:rPr lang="en-US" i="1" dirty="0"/>
              <a:t>If P=NP, then the world would be a profoundly different place than we usually assume it to be. There would be no special value in “creative leaps,” no fundamental gap between solving a problem and recognizing the solution once it’s found. Everyone who could appreciate a symphony would be Mozart; everyone who could follow a step-by-step argument would be Gauss; everyone who could recognize a good investment strategy would be Warren Buffett. It’s possible to put the point in Darwinian terms: if this is the sort of universe we inhabited, why wouldn’t we already have evolved to take advantage of it?</a:t>
            </a:r>
          </a:p>
          <a:p>
            <a:pPr marL="118872" indent="0" algn="r">
              <a:buNone/>
            </a:pPr>
            <a:r>
              <a:rPr lang="en-US" dirty="0"/>
              <a:t>Scott Aaronson</a:t>
            </a:r>
          </a:p>
        </p:txBody>
      </p:sp>
    </p:spTree>
    <p:extLst>
      <p:ext uri="{BB962C8B-B14F-4D97-AF65-F5344CB8AC3E}">
        <p14:creationId xmlns:p14="http://schemas.microsoft.com/office/powerpoint/2010/main" val="404911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problems NP-complete</a:t>
            </a:r>
          </a:p>
          <a:p>
            <a:r>
              <a:rPr lang="en-US"/>
              <a:t>Review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on Assignment 6</a:t>
            </a:r>
          </a:p>
          <a:p>
            <a:r>
              <a:rPr lang="en-US" dirty="0"/>
              <a:t>Read Section 8.4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43645-9F96-4543-9307-29294258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B451D-9EE9-4144-BA1F-3DD972D4B5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3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177809"/>
          </a:xfrm>
        </p:spPr>
        <p:txBody>
          <a:bodyPr>
            <a:normAutofit/>
          </a:bodyPr>
          <a:lstStyle/>
          <a:p>
            <a:r>
              <a:rPr lang="en-US" dirty="0"/>
              <a:t>A businesswoman has two cubes on her desk</a:t>
            </a:r>
          </a:p>
          <a:p>
            <a:r>
              <a:rPr lang="en-US" dirty="0"/>
              <a:t>Every day she arranges both cubes so that the front faces show the current day of the month</a:t>
            </a:r>
          </a:p>
          <a:p>
            <a:r>
              <a:rPr lang="en-US" dirty="0"/>
              <a:t>What numbers do you need on the faces of the cubes to allow this?</a:t>
            </a:r>
          </a:p>
          <a:p>
            <a:r>
              <a:rPr lang="en-US" dirty="0"/>
              <a:t>Note: Both cubes must be used for every day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72600" y="4953001"/>
            <a:ext cx="1219200" cy="1219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 cmpd="sng">
            <a:solidFill>
              <a:schemeClr val="accent5">
                <a:lumMod val="50000"/>
              </a:schemeClr>
            </a:solidFill>
          </a:ln>
          <a:scene3d>
            <a:camera prst="isometricLeftDown"/>
            <a:lightRig rig="threePt" dir="t"/>
          </a:scene3d>
          <a:sp3d extrusionH="1143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sz="7200" b="1" dirty="0">
                <a:ln w="38100">
                  <a:solidFill>
                    <a:schemeClr val="accent5">
                      <a:lumMod val="50000"/>
                    </a:schemeClr>
                  </a:solidFill>
                </a:ln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5680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463FA-07EF-4CA0-A54B-B587DB99F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Three-sentence Summary of Reductions via Gadgets and Efficient Certification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867F5-340F-4A30-A616-8E6857958D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03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Reductions via Gadgets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26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 and 3-SAT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Consider a set of </a:t>
                </a:r>
                <a:r>
                  <a:rPr lang="en-US" b="1" i="1" dirty="0"/>
                  <a:t>n</a:t>
                </a:r>
                <a:r>
                  <a:rPr lang="en-US" dirty="0"/>
                  <a:t> Boolean variables, </a:t>
                </a:r>
                <a:r>
                  <a:rPr lang="en-US" b="1" i="1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, </a:t>
                </a:r>
                <a:r>
                  <a:rPr lang="en-US" b="1" i="1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, …, </a:t>
                </a:r>
                <a:r>
                  <a:rPr lang="en-US" b="1" i="1" dirty="0" err="1"/>
                  <a:t>x</a:t>
                </a:r>
                <a:r>
                  <a:rPr lang="en-US" b="1" i="1" baseline="-25000" dirty="0" err="1"/>
                  <a:t>n</a:t>
                </a:r>
                <a:endParaRPr lang="en-US" b="1" i="1" baseline="-25000" dirty="0"/>
              </a:p>
              <a:p>
                <a:r>
                  <a:rPr lang="en-US" dirty="0"/>
                  <a:t>Each value is 0 or 1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term</a:t>
                </a:r>
                <a:r>
                  <a:rPr lang="en-US" dirty="0"/>
                  <a:t> is either a variable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or its negation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endParaRPr lang="en-US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clause</a:t>
                </a:r>
                <a:r>
                  <a:rPr lang="en-US" dirty="0"/>
                  <a:t> is a disjunction (set of logical ORs) of terms, like: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 clause has length </a:t>
                </a:r>
                <a:r>
                  <a:rPr lang="en-US" b="1" i="1" dirty="0"/>
                  <a:t>l</a:t>
                </a:r>
                <a:r>
                  <a:rPr lang="en-US" dirty="0"/>
                  <a:t> if it has </a:t>
                </a:r>
                <a:r>
                  <a:rPr lang="en-US" b="1" i="1" dirty="0"/>
                  <a:t>l</a:t>
                </a:r>
                <a:r>
                  <a:rPr lang="en-US" dirty="0"/>
                  <a:t> terms</a:t>
                </a:r>
              </a:p>
              <a:p>
                <a:r>
                  <a:rPr lang="en-US" dirty="0"/>
                  <a:t>A truth assignment is an assignment of 0 or 1 to every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87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clause is </a:t>
                </a:r>
                <a:r>
                  <a:rPr lang="en-US" b="1" dirty="0"/>
                  <a:t>satisfied</a:t>
                </a:r>
                <a:r>
                  <a:rPr lang="en-US" dirty="0"/>
                  <a:t> if a truth assignment evaluates it to true</a:t>
                </a:r>
              </a:p>
              <a:p>
                <a:r>
                  <a:rPr lang="en-US" dirty="0"/>
                  <a:t>A collection of clauses is satisfied if a truth assignment satisfies each clause</a:t>
                </a:r>
              </a:p>
              <a:p>
                <a:r>
                  <a:rPr lang="en-US" dirty="0"/>
                  <a:t>Another way to view satisfiability is that, given clauses </a:t>
                </a:r>
                <a:r>
                  <a:rPr lang="en-US" b="1" i="1" dirty="0"/>
                  <a:t>C</a:t>
                </a:r>
                <a:r>
                  <a:rPr lang="en-US" baseline="-25000" dirty="0"/>
                  <a:t>1</a:t>
                </a:r>
                <a:r>
                  <a:rPr lang="en-US" dirty="0"/>
                  <a:t>, </a:t>
                </a:r>
                <a:r>
                  <a:rPr lang="en-US" b="1" i="1" dirty="0"/>
                  <a:t>C</a:t>
                </a:r>
                <a:r>
                  <a:rPr lang="en-US" baseline="-25000" dirty="0"/>
                  <a:t>2</a:t>
                </a:r>
                <a:r>
                  <a:rPr lang="en-US" dirty="0"/>
                  <a:t>, …, </a:t>
                </a:r>
                <a:r>
                  <a:rPr lang="en-US" b="1" i="1" dirty="0" err="1"/>
                  <a:t>C</a:t>
                </a:r>
                <a:r>
                  <a:rPr lang="en-US" b="1" i="1" baseline="-25000" dirty="0" err="1"/>
                  <a:t>k</a:t>
                </a:r>
                <a:r>
                  <a:rPr lang="en-US" dirty="0"/>
                  <a:t>, the following statement evaluates to true with some truth assignment: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972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4651</TotalTime>
  <Words>1674</Words>
  <Application>Microsoft Office PowerPoint</Application>
  <PresentationFormat>Widescreen</PresentationFormat>
  <Paragraphs>136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4500</vt:lpstr>
      <vt:lpstr>Last time</vt:lpstr>
      <vt:lpstr>Questions?</vt:lpstr>
      <vt:lpstr>Assignment 6</vt:lpstr>
      <vt:lpstr>Logical warmup</vt:lpstr>
      <vt:lpstr>Three-sentence Summary of Reductions via Gadgets and Efficient Certification</vt:lpstr>
      <vt:lpstr>Reductions via Gadgets</vt:lpstr>
      <vt:lpstr>SAT and 3-SAT</vt:lpstr>
      <vt:lpstr>Satisfiability</vt:lpstr>
      <vt:lpstr>Satisfiability example</vt:lpstr>
      <vt:lpstr>Satisfiability</vt:lpstr>
      <vt:lpstr>Reducing 3-SAT to independent set</vt:lpstr>
      <vt:lpstr>3-SAT ≤P independent set</vt:lpstr>
      <vt:lpstr>Proof continued</vt:lpstr>
      <vt:lpstr>Proof continued</vt:lpstr>
      <vt:lpstr>Proof continued</vt:lpstr>
      <vt:lpstr>Proof continued</vt:lpstr>
      <vt:lpstr>Observations about reductions</vt:lpstr>
      <vt:lpstr>Efficient Certification</vt:lpstr>
      <vt:lpstr>What makes a problem NP?</vt:lpstr>
      <vt:lpstr>Checking</vt:lpstr>
      <vt:lpstr>Problems and algorithms</vt:lpstr>
      <vt:lpstr>The class of problems P</vt:lpstr>
      <vt:lpstr>Efficient certification</vt:lpstr>
      <vt:lpstr>The class of problems NP</vt:lpstr>
      <vt:lpstr>P = NP?</vt:lpstr>
      <vt:lpstr>Thoughts about NP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623</cp:revision>
  <dcterms:created xsi:type="dcterms:W3CDTF">2009-08-24T20:26:10Z</dcterms:created>
  <dcterms:modified xsi:type="dcterms:W3CDTF">2022-03-28T20:14:21Z</dcterms:modified>
</cp:coreProperties>
</file>